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7" r:id="rId2"/>
    <p:sldId id="260" r:id="rId3"/>
    <p:sldId id="343" r:id="rId4"/>
    <p:sldId id="344" r:id="rId5"/>
    <p:sldId id="345" r:id="rId6"/>
    <p:sldId id="346" r:id="rId7"/>
    <p:sldId id="347" r:id="rId8"/>
    <p:sldId id="269" r:id="rId9"/>
    <p:sldId id="320" r:id="rId10"/>
    <p:sldId id="348" r:id="rId11"/>
    <p:sldId id="270" r:id="rId12"/>
    <p:sldId id="349" r:id="rId13"/>
    <p:sldId id="284" r:id="rId14"/>
    <p:sldId id="285" r:id="rId15"/>
    <p:sldId id="286" r:id="rId16"/>
    <p:sldId id="287" r:id="rId17"/>
    <p:sldId id="288" r:id="rId18"/>
    <p:sldId id="293" r:id="rId19"/>
    <p:sldId id="294" r:id="rId20"/>
    <p:sldId id="295" r:id="rId21"/>
    <p:sldId id="321" r:id="rId22"/>
    <p:sldId id="322" r:id="rId23"/>
    <p:sldId id="323" r:id="rId24"/>
    <p:sldId id="299" r:id="rId25"/>
    <p:sldId id="324" r:id="rId26"/>
    <p:sldId id="301" r:id="rId27"/>
    <p:sldId id="302" r:id="rId28"/>
    <p:sldId id="304" r:id="rId29"/>
    <p:sldId id="325" r:id="rId30"/>
    <p:sldId id="308" r:id="rId31"/>
    <p:sldId id="307" r:id="rId32"/>
    <p:sldId id="309" r:id="rId33"/>
    <p:sldId id="313" r:id="rId34"/>
    <p:sldId id="314" r:id="rId35"/>
    <p:sldId id="316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6" r:id="rId46"/>
    <p:sldId id="337" r:id="rId47"/>
    <p:sldId id="338" r:id="rId48"/>
    <p:sldId id="339" r:id="rId49"/>
    <p:sldId id="341" r:id="rId50"/>
    <p:sldId id="342" r:id="rId51"/>
    <p:sldId id="26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DDDDD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50411C-C094-334B-17A5-079067D15504}" v="1605" dt="2023-02-23T13:51:36.880"/>
    <p1510:client id="{FF1CD60E-07BD-98BA-1D38-38A3F15C93E6}" v="24" dt="2023-02-23T14:51:25.1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2/25/2023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2/25/2023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2/25/2023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2/25/2023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2/25/2023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2/25/2023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2/25/2023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2/25/2023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2/25/2023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2/25/2023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933131"/>
            <a:ext cx="7342482" cy="1269354"/>
          </a:xfrm>
          <a:prstGeom prst="rect">
            <a:avLst/>
          </a:prstGeom>
        </p:spPr>
        <p:txBody>
          <a:bodyPr numCol="2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spcAft>
                <a:spcPts val="300"/>
              </a:spcAft>
            </a:pPr>
            <a:r>
              <a:rPr lang="vi-VN" sz="2000" b="0" dirty="0"/>
              <a:t>Nguyễn Như Đại</a:t>
            </a:r>
          </a:p>
          <a:p>
            <a:pPr>
              <a:spcAft>
                <a:spcPts val="300"/>
              </a:spcAft>
            </a:pPr>
            <a:r>
              <a:rPr lang="en-US" sz="2000" b="0"/>
              <a:t>Trần Trọng</a:t>
            </a:r>
            <a:r>
              <a:rPr lang="vi-VN" sz="2000" b="0"/>
              <a:t> </a:t>
            </a:r>
            <a:r>
              <a:rPr lang="vi-VN" sz="2000" b="0" dirty="0"/>
              <a:t>Kỳ</a:t>
            </a:r>
          </a:p>
          <a:p>
            <a:pPr>
              <a:spcAft>
                <a:spcPts val="300"/>
              </a:spcAft>
            </a:pPr>
            <a:r>
              <a:rPr lang="vi-VN" sz="2000" b="0" dirty="0"/>
              <a:t>Nguyễn Đình Hồng Phong</a:t>
            </a:r>
          </a:p>
          <a:p>
            <a:pPr>
              <a:spcAft>
                <a:spcPts val="300"/>
              </a:spcAft>
            </a:pPr>
            <a:r>
              <a:rPr lang="vi-VN" sz="2000" b="0" dirty="0"/>
              <a:t>Vũ Minh Tuệ</a:t>
            </a:r>
            <a:endParaRPr lang="en-US" sz="2000" b="0" dirty="0"/>
          </a:p>
          <a:p>
            <a:pPr>
              <a:spcAft>
                <a:spcPts val="300"/>
              </a:spcAft>
            </a:pPr>
            <a:r>
              <a:rPr lang="vi-VN" sz="2000" b="0" dirty="0"/>
              <a:t>20215194</a:t>
            </a:r>
            <a:endParaRPr lang="en-US" sz="2000" b="0" dirty="0"/>
          </a:p>
          <a:p>
            <a:pPr>
              <a:spcAft>
                <a:spcPts val="300"/>
              </a:spcAft>
            </a:pPr>
            <a:r>
              <a:rPr lang="vi-VN" sz="2000" b="0"/>
              <a:t>20</a:t>
            </a:r>
            <a:r>
              <a:rPr lang="en-US" sz="2000" b="0"/>
              <a:t>194784</a:t>
            </a:r>
            <a:endParaRPr lang="en-US" sz="2000" b="0" dirty="0"/>
          </a:p>
          <a:p>
            <a:pPr>
              <a:spcAft>
                <a:spcPts val="300"/>
              </a:spcAft>
            </a:pPr>
            <a:r>
              <a:rPr lang="vi-VN" sz="2000" b="0" dirty="0"/>
              <a:t>20215233</a:t>
            </a:r>
            <a:endParaRPr lang="en-US" sz="2000" b="0" dirty="0"/>
          </a:p>
          <a:p>
            <a:pPr>
              <a:spcAft>
                <a:spcPts val="300"/>
              </a:spcAft>
            </a:pPr>
            <a:r>
              <a:rPr lang="vi-VN" sz="2000" b="0" dirty="0"/>
              <a:t>20215252</a:t>
            </a:r>
            <a:endParaRPr lang="en-US" sz="20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3" name="Title 6">
            <a:extLst>
              <a:ext uri="{FF2B5EF4-FFF2-40B4-BE49-F238E27FC236}">
                <a16:creationId xmlns:a16="http://schemas.microsoft.com/office/drawing/2014/main" id="{3F6209EF-5ABD-45DE-9B0E-5F746475CFC3}"/>
              </a:ext>
            </a:extLst>
          </p:cNvPr>
          <p:cNvSpPr txBox="1">
            <a:spLocks/>
          </p:cNvSpPr>
          <p:nvPr/>
        </p:nvSpPr>
        <p:spPr>
          <a:xfrm>
            <a:off x="386634" y="2261480"/>
            <a:ext cx="7342482" cy="16716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" dirty="0"/>
              <a:t>Blood</a:t>
            </a:r>
            <a:r>
              <a:rPr lang="vi-VN" dirty="0"/>
              <a:t> Donation</a:t>
            </a:r>
            <a:r>
              <a:rPr lang="en" dirty="0"/>
              <a:t> </a:t>
            </a:r>
            <a:endParaRPr lang="vi-VN" dirty="0"/>
          </a:p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629C28-659B-9605-5E6D-FD2899D0A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361A5-BD09-FD6C-8899-1D9CD99B2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Functionalities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366B7-5C64-D4FC-080D-06E2E2A029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Use case diagram</a:t>
            </a:r>
          </a:p>
          <a:p>
            <a:endParaRPr lang="en-US" dirty="0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11187AFB-A573-2EB0-CF4E-B47745CDC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73" y="1572513"/>
            <a:ext cx="5098473" cy="4544246"/>
          </a:xfrm>
          <a:prstGeom prst="rect">
            <a:avLst/>
          </a:prstGeom>
        </p:spPr>
      </p:pic>
      <p:pic>
        <p:nvPicPr>
          <p:cNvPr id="7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8D596C27-1A3C-89B2-4D6F-3ED22AD2B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96" y="1567803"/>
            <a:ext cx="4069276" cy="453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73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our custom development solution with React JS| Ubidreams">
            <a:extLst>
              <a:ext uri="{FF2B5EF4-FFF2-40B4-BE49-F238E27FC236}">
                <a16:creationId xmlns:a16="http://schemas.microsoft.com/office/drawing/2014/main" id="{EB56B9C8-6A44-4DE8-929A-CEBDA79C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37" y="1622569"/>
            <a:ext cx="3606389" cy="293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57CB270B-A0FF-4547-9A43-FCB90C71F08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55" y="1622568"/>
            <a:ext cx="2941170" cy="30302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4E52C0C-D107-40A5-3E0B-A2B6B84E7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672" y="1586049"/>
            <a:ext cx="3247901" cy="31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6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1FFC9-4013-54AF-41EA-8A3901122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181268-F4AB-A626-99AE-5D4E3112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Architecture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E7AAE7-1486-1C28-ED5C-E71A85A7EFC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3-tier</a:t>
            </a:r>
          </a:p>
          <a:p>
            <a:r>
              <a:rPr lang="en-US" dirty="0">
                <a:latin typeface="Lato"/>
                <a:ea typeface="Lato"/>
                <a:cs typeface="Lato"/>
              </a:rPr>
              <a:t>   Front end – using React JS</a:t>
            </a:r>
          </a:p>
          <a:p>
            <a:endParaRPr lang="en-US" dirty="0">
              <a:latin typeface="Lato"/>
              <a:ea typeface="Lato"/>
              <a:cs typeface="Lato"/>
            </a:endParaRPr>
          </a:p>
          <a:p>
            <a:r>
              <a:rPr lang="en-US" dirty="0">
                <a:latin typeface="Lato"/>
                <a:ea typeface="Lato"/>
                <a:cs typeface="Lato"/>
              </a:rPr>
              <a:t>   Server – using Express 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Framework, NodeJS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dirty="0">
                <a:latin typeface="Lato"/>
                <a:ea typeface="Lato"/>
                <a:cs typeface="Lato"/>
              </a:rPr>
              <a:t>Database: SQL server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B8969AB6-04E9-30D7-9FEB-4E140981F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024" y="1408470"/>
            <a:ext cx="5662550" cy="473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80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7B518B-F8A6-4DC8-AF36-06AA9EE3C78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188" y="1058863"/>
            <a:ext cx="9239623" cy="49085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BB6E3612-8BC6-4649-997F-C0855CE8FF94}"/>
              </a:ext>
            </a:extLst>
          </p:cNvPr>
          <p:cNvSpPr/>
          <p:nvPr/>
        </p:nvSpPr>
        <p:spPr>
          <a:xfrm>
            <a:off x="9529482" y="1568824"/>
            <a:ext cx="475130" cy="24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60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7FFD67B-9FD3-42C8-A9E6-FEFAFD83540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189" y="1058863"/>
            <a:ext cx="9239623" cy="4908550"/>
          </a:xfrm>
        </p:spPr>
      </p:pic>
    </p:spTree>
    <p:extLst>
      <p:ext uri="{BB962C8B-B14F-4D97-AF65-F5344CB8AC3E}">
        <p14:creationId xmlns:p14="http://schemas.microsoft.com/office/powerpoint/2010/main" val="429175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D5B97F-3443-4FE2-99B4-483A9D4ABB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189" y="1058863"/>
            <a:ext cx="9239623" cy="4908550"/>
          </a:xfrm>
        </p:spPr>
      </p:pic>
    </p:spTree>
    <p:extLst>
      <p:ext uri="{BB962C8B-B14F-4D97-AF65-F5344CB8AC3E}">
        <p14:creationId xmlns:p14="http://schemas.microsoft.com/office/powerpoint/2010/main" val="2227328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BA5D768-4CB4-4726-8730-9A42AAF9300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189" y="1058863"/>
            <a:ext cx="9239623" cy="490855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380ABA-E044-4599-B727-7CB4DA27AC3F}"/>
              </a:ext>
            </a:extLst>
          </p:cNvPr>
          <p:cNvSpPr/>
          <p:nvPr/>
        </p:nvSpPr>
        <p:spPr>
          <a:xfrm>
            <a:off x="4114800" y="4715435"/>
            <a:ext cx="3505200" cy="394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6FBF00-2D31-4656-808F-F192508CC4F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189" y="1058863"/>
            <a:ext cx="9239623" cy="490855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63C601-B070-4C6A-A5AA-B13DAF5FF9E9}"/>
              </a:ext>
            </a:extLst>
          </p:cNvPr>
          <p:cNvSpPr/>
          <p:nvPr/>
        </p:nvSpPr>
        <p:spPr>
          <a:xfrm>
            <a:off x="4141694" y="2106706"/>
            <a:ext cx="609600" cy="268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8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471BBB-EE80-4867-91C5-34724ED1834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189" y="1058863"/>
            <a:ext cx="9239623" cy="49085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64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B45C9A-1749-49EC-957E-58F05EC1E14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189" y="1058863"/>
            <a:ext cx="9239623" cy="4908550"/>
          </a:xfrm>
        </p:spPr>
      </p:pic>
    </p:spTree>
    <p:extLst>
      <p:ext uri="{BB962C8B-B14F-4D97-AF65-F5344CB8AC3E}">
        <p14:creationId xmlns:p14="http://schemas.microsoft.com/office/powerpoint/2010/main" val="202497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Our Team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07" name="Google Shape;157;p16">
            <a:extLst>
              <a:ext uri="{FF2B5EF4-FFF2-40B4-BE49-F238E27FC236}">
                <a16:creationId xmlns:a16="http://schemas.microsoft.com/office/drawing/2014/main" id="{EE7185DF-E10D-4B8F-BDC6-1814279EC5F3}"/>
              </a:ext>
            </a:extLst>
          </p:cNvPr>
          <p:cNvGrpSpPr/>
          <p:nvPr/>
        </p:nvGrpSpPr>
        <p:grpSpPr>
          <a:xfrm>
            <a:off x="813562" y="1307624"/>
            <a:ext cx="1695526" cy="1376405"/>
            <a:chOff x="457199" y="1307624"/>
            <a:chExt cx="1695526" cy="1376405"/>
          </a:xfrm>
        </p:grpSpPr>
        <p:sp>
          <p:nvSpPr>
            <p:cNvPr id="108" name="Google Shape;158;p16">
              <a:extLst>
                <a:ext uri="{FF2B5EF4-FFF2-40B4-BE49-F238E27FC236}">
                  <a16:creationId xmlns:a16="http://schemas.microsoft.com/office/drawing/2014/main" id="{5D946CD2-095C-40DE-8FC6-DFC253D5E1BA}"/>
                </a:ext>
              </a:extLst>
            </p:cNvPr>
            <p:cNvSpPr txBox="1"/>
            <p:nvPr/>
          </p:nvSpPr>
          <p:spPr>
            <a:xfrm>
              <a:off x="457199" y="2119729"/>
              <a:ext cx="16920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Roboto"/>
                </a:rPr>
                <a:t>Mercury is the closest planet to the Sun</a:t>
              </a:r>
              <a:endParaRPr kumimoji="0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endParaRPr>
            </a:p>
          </p:txBody>
        </p:sp>
        <p:sp>
          <p:nvSpPr>
            <p:cNvPr id="109" name="Google Shape;159;p16">
              <a:extLst>
                <a:ext uri="{FF2B5EF4-FFF2-40B4-BE49-F238E27FC236}">
                  <a16:creationId xmlns:a16="http://schemas.microsoft.com/office/drawing/2014/main" id="{2E9FFDF3-94C4-4FD7-87BB-358BEF4C211A}"/>
                </a:ext>
              </a:extLst>
            </p:cNvPr>
            <p:cNvSpPr txBox="1"/>
            <p:nvPr/>
          </p:nvSpPr>
          <p:spPr>
            <a:xfrm>
              <a:off x="460725" y="1307624"/>
              <a:ext cx="1692000" cy="665174"/>
            </a:xfrm>
            <a:prstGeom prst="rect">
              <a:avLst/>
            </a:prstGeom>
            <a:solidFill>
              <a:srgbClr val="0056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vi-VN" sz="1600" b="1" i="0" u="none" strike="noStrike" kern="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Fira Sans Condensed"/>
                </a:rPr>
                <a:t>Nguyễn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vi-VN" sz="1600" b="1" i="0" u="none" strike="noStrike" kern="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Fira Sans Condensed"/>
                </a:rPr>
                <a:t>Như Đại</a:t>
              </a:r>
              <a:endParaRPr kumimoji="0" sz="16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ira Sans Condensed"/>
              </a:endParaRPr>
            </a:p>
          </p:txBody>
        </p:sp>
      </p:grpSp>
      <p:grpSp>
        <p:nvGrpSpPr>
          <p:cNvPr id="110" name="Google Shape;160;p16">
            <a:extLst>
              <a:ext uri="{FF2B5EF4-FFF2-40B4-BE49-F238E27FC236}">
                <a16:creationId xmlns:a16="http://schemas.microsoft.com/office/drawing/2014/main" id="{B3323505-D55F-467F-8CFC-715D98E6975F}"/>
              </a:ext>
            </a:extLst>
          </p:cNvPr>
          <p:cNvGrpSpPr/>
          <p:nvPr/>
        </p:nvGrpSpPr>
        <p:grpSpPr>
          <a:xfrm>
            <a:off x="3733929" y="1307625"/>
            <a:ext cx="1695526" cy="1376404"/>
            <a:chOff x="2638324" y="1307625"/>
            <a:chExt cx="1695526" cy="1376404"/>
          </a:xfrm>
        </p:grpSpPr>
        <p:sp>
          <p:nvSpPr>
            <p:cNvPr id="111" name="Google Shape;161;p16">
              <a:extLst>
                <a:ext uri="{FF2B5EF4-FFF2-40B4-BE49-F238E27FC236}">
                  <a16:creationId xmlns:a16="http://schemas.microsoft.com/office/drawing/2014/main" id="{0DDC08E1-4EC8-4198-9578-9E6DDE8B6009}"/>
                </a:ext>
              </a:extLst>
            </p:cNvPr>
            <p:cNvSpPr txBox="1"/>
            <p:nvPr/>
          </p:nvSpPr>
          <p:spPr>
            <a:xfrm>
              <a:off x="2638324" y="2119729"/>
              <a:ext cx="16920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Roboto"/>
                </a:rPr>
                <a:t>Venus is the second planet from the Sun</a:t>
              </a:r>
              <a:endParaRPr kumimoji="0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endParaRPr>
            </a:p>
          </p:txBody>
        </p:sp>
        <p:sp>
          <p:nvSpPr>
            <p:cNvPr id="112" name="Google Shape;162;p16">
              <a:extLst>
                <a:ext uri="{FF2B5EF4-FFF2-40B4-BE49-F238E27FC236}">
                  <a16:creationId xmlns:a16="http://schemas.microsoft.com/office/drawing/2014/main" id="{67F8869E-5A06-49A7-AC84-5882121A4BE5}"/>
                </a:ext>
              </a:extLst>
            </p:cNvPr>
            <p:cNvSpPr txBox="1"/>
            <p:nvPr/>
          </p:nvSpPr>
          <p:spPr>
            <a:xfrm>
              <a:off x="2641850" y="1307625"/>
              <a:ext cx="1692000" cy="665174"/>
            </a:xfrm>
            <a:prstGeom prst="rect">
              <a:avLst/>
            </a:prstGeom>
            <a:solidFill>
              <a:srgbClr val="EA1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defRPr/>
              </a:pPr>
              <a:r>
                <a:rPr lang="vi-VN" sz="1600" b="1" kern="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Fira Sans Condensed"/>
                </a:rPr>
                <a:t>Trần Trọng </a:t>
              </a:r>
              <a:r>
                <a:rPr kumimoji="0" lang="vi-VN" sz="1600" b="1" i="0" u="none" strike="noStrike" kern="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Fira Sans Condensed"/>
                </a:rPr>
                <a:t>Kỳ</a:t>
              </a:r>
              <a:endParaRPr lang="en-US" dirty="0"/>
            </a:p>
          </p:txBody>
        </p:sp>
      </p:grpSp>
      <p:grpSp>
        <p:nvGrpSpPr>
          <p:cNvPr id="113" name="Google Shape;163;p16">
            <a:extLst>
              <a:ext uri="{FF2B5EF4-FFF2-40B4-BE49-F238E27FC236}">
                <a16:creationId xmlns:a16="http://schemas.microsoft.com/office/drawing/2014/main" id="{6A151D91-6BD9-43EF-892B-A38E118E9406}"/>
              </a:ext>
            </a:extLst>
          </p:cNvPr>
          <p:cNvGrpSpPr/>
          <p:nvPr/>
        </p:nvGrpSpPr>
        <p:grpSpPr>
          <a:xfrm>
            <a:off x="6657822" y="1307624"/>
            <a:ext cx="1774726" cy="1376405"/>
            <a:chOff x="5949611" y="1307624"/>
            <a:chExt cx="1774726" cy="1376405"/>
          </a:xfrm>
        </p:grpSpPr>
        <p:sp>
          <p:nvSpPr>
            <p:cNvPr id="114" name="Google Shape;164;p16">
              <a:extLst>
                <a:ext uri="{FF2B5EF4-FFF2-40B4-BE49-F238E27FC236}">
                  <a16:creationId xmlns:a16="http://schemas.microsoft.com/office/drawing/2014/main" id="{F5BA3D6C-5447-4588-864B-A790429F5029}"/>
                </a:ext>
              </a:extLst>
            </p:cNvPr>
            <p:cNvSpPr txBox="1"/>
            <p:nvPr/>
          </p:nvSpPr>
          <p:spPr>
            <a:xfrm>
              <a:off x="5949611" y="2119729"/>
              <a:ext cx="16920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Roboto"/>
                </a:rPr>
                <a:t>Earth is the third planet from the Sun</a:t>
              </a:r>
              <a:endParaRPr kumimoji="0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endParaRPr>
            </a:p>
          </p:txBody>
        </p:sp>
        <p:sp>
          <p:nvSpPr>
            <p:cNvPr id="115" name="Google Shape;165;p16">
              <a:extLst>
                <a:ext uri="{FF2B5EF4-FFF2-40B4-BE49-F238E27FC236}">
                  <a16:creationId xmlns:a16="http://schemas.microsoft.com/office/drawing/2014/main" id="{D9D85131-AECF-4AB8-9221-CFD8685163B4}"/>
                </a:ext>
              </a:extLst>
            </p:cNvPr>
            <p:cNvSpPr txBox="1"/>
            <p:nvPr/>
          </p:nvSpPr>
          <p:spPr>
            <a:xfrm>
              <a:off x="6032337" y="1307624"/>
              <a:ext cx="1692000" cy="665175"/>
            </a:xfrm>
            <a:prstGeom prst="rect">
              <a:avLst/>
            </a:prstGeom>
            <a:solidFill>
              <a:srgbClr val="8A010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vi-VN" sz="1600" b="1" i="0" u="none" strike="noStrike" kern="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Fira Sans Condensed"/>
                </a:rPr>
                <a:t>Nguyễn Đình Hồng Phong</a:t>
              </a:r>
            </a:p>
          </p:txBody>
        </p:sp>
      </p:grpSp>
      <p:grpSp>
        <p:nvGrpSpPr>
          <p:cNvPr id="116" name="Google Shape;166;p16">
            <a:extLst>
              <a:ext uri="{FF2B5EF4-FFF2-40B4-BE49-F238E27FC236}">
                <a16:creationId xmlns:a16="http://schemas.microsoft.com/office/drawing/2014/main" id="{42171671-7A67-457B-852F-E85FE615E943}"/>
              </a:ext>
            </a:extLst>
          </p:cNvPr>
          <p:cNvGrpSpPr/>
          <p:nvPr/>
        </p:nvGrpSpPr>
        <p:grpSpPr>
          <a:xfrm>
            <a:off x="9657389" y="1307625"/>
            <a:ext cx="1695526" cy="1376404"/>
            <a:chOff x="7000574" y="1307625"/>
            <a:chExt cx="1695526" cy="1376404"/>
          </a:xfrm>
        </p:grpSpPr>
        <p:sp>
          <p:nvSpPr>
            <p:cNvPr id="117" name="Google Shape;167;p16">
              <a:extLst>
                <a:ext uri="{FF2B5EF4-FFF2-40B4-BE49-F238E27FC236}">
                  <a16:creationId xmlns:a16="http://schemas.microsoft.com/office/drawing/2014/main" id="{E44ABBC8-63ED-490C-9D16-1F733032476C}"/>
                </a:ext>
              </a:extLst>
            </p:cNvPr>
            <p:cNvSpPr txBox="1"/>
            <p:nvPr/>
          </p:nvSpPr>
          <p:spPr>
            <a:xfrm>
              <a:off x="7000574" y="2119729"/>
              <a:ext cx="16920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Roboto"/>
                </a:rPr>
                <a:t>Despite being red, Mars is a cold place</a:t>
              </a:r>
              <a:endParaRPr kumimoji="0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endParaRPr>
            </a:p>
          </p:txBody>
        </p:sp>
        <p:sp>
          <p:nvSpPr>
            <p:cNvPr id="118" name="Google Shape;168;p16">
              <a:extLst>
                <a:ext uri="{FF2B5EF4-FFF2-40B4-BE49-F238E27FC236}">
                  <a16:creationId xmlns:a16="http://schemas.microsoft.com/office/drawing/2014/main" id="{61026339-57C8-4814-A881-890D3B5ADD40}"/>
                </a:ext>
              </a:extLst>
            </p:cNvPr>
            <p:cNvSpPr txBox="1"/>
            <p:nvPr/>
          </p:nvSpPr>
          <p:spPr>
            <a:xfrm>
              <a:off x="7004100" y="1307625"/>
              <a:ext cx="1692000" cy="665174"/>
            </a:xfrm>
            <a:prstGeom prst="rect">
              <a:avLst/>
            </a:prstGeom>
            <a:solidFill>
              <a:srgbClr val="002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vi-VN" sz="1600" b="1" i="0" u="none" strike="noStrike" kern="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Fira Sans Condensed"/>
                </a:rPr>
                <a:t>Vũ Minh Tuệ</a:t>
              </a:r>
              <a:endParaRPr kumimoji="0" sz="16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ira Sans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Users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F00887-794D-4D4D-B31F-2DF6F2FCD56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189" y="1058863"/>
            <a:ext cx="9239623" cy="4908550"/>
          </a:xfrm>
        </p:spPr>
      </p:pic>
    </p:spTree>
    <p:extLst>
      <p:ext uri="{BB962C8B-B14F-4D97-AF65-F5344CB8AC3E}">
        <p14:creationId xmlns:p14="http://schemas.microsoft.com/office/powerpoint/2010/main" val="272450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Users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CD17EB-65D4-4E32-9A77-BF5EAFF1976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189" y="1058863"/>
            <a:ext cx="9239623" cy="4908550"/>
          </a:xfrm>
        </p:spPr>
      </p:pic>
    </p:spTree>
    <p:extLst>
      <p:ext uri="{BB962C8B-B14F-4D97-AF65-F5344CB8AC3E}">
        <p14:creationId xmlns:p14="http://schemas.microsoft.com/office/powerpoint/2010/main" val="384862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Users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CD17EB-65D4-4E32-9A77-BF5EAFF1976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37368" r="30641"/>
          <a:stretch/>
        </p:blipFill>
        <p:spPr>
          <a:xfrm>
            <a:off x="1476190" y="1058863"/>
            <a:ext cx="2955851" cy="49085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333DAE-11F2-4B40-A259-736AD97D7193}"/>
              </a:ext>
            </a:extLst>
          </p:cNvPr>
          <p:cNvSpPr txBox="1"/>
          <p:nvPr/>
        </p:nvSpPr>
        <p:spPr>
          <a:xfrm>
            <a:off x="5262353" y="1775011"/>
            <a:ext cx="383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Choose between 250, 350, or 450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B3526-2E6F-4CD2-BFED-A7057FB25746}"/>
              </a:ext>
            </a:extLst>
          </p:cNvPr>
          <p:cNvSpPr txBox="1"/>
          <p:nvPr/>
        </p:nvSpPr>
        <p:spPr>
          <a:xfrm>
            <a:off x="5262352" y="2800112"/>
            <a:ext cx="460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Choose between a set of available locations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8F6FC4-36C5-4E57-819C-DB30091950E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817620" y="2984778"/>
            <a:ext cx="1444732" cy="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431B6A-2759-4B9A-A06A-E13990C59DD3}"/>
              </a:ext>
            </a:extLst>
          </p:cNvPr>
          <p:cNvSpPr txBox="1"/>
          <p:nvPr/>
        </p:nvSpPr>
        <p:spPr>
          <a:xfrm>
            <a:off x="5262352" y="3825213"/>
            <a:ext cx="460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Choose between None, or Have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3797341-67BF-48E4-97DE-599873FD7889}"/>
              </a:ext>
            </a:extLst>
          </p:cNvPr>
          <p:cNvCxnSpPr>
            <a:cxnSpLocks/>
          </p:cNvCxnSpPr>
          <p:nvPr/>
        </p:nvCxnSpPr>
        <p:spPr>
          <a:xfrm>
            <a:off x="3816085" y="3429001"/>
            <a:ext cx="1446267" cy="580878"/>
          </a:xfrm>
          <a:prstGeom prst="bentConnector3">
            <a:avLst>
              <a:gd name="adj1" fmla="val 83720"/>
            </a:avLst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282597E-9BEA-4081-8785-2FC8777D8F03}"/>
              </a:ext>
            </a:extLst>
          </p:cNvPr>
          <p:cNvCxnSpPr>
            <a:cxnSpLocks/>
          </p:cNvCxnSpPr>
          <p:nvPr/>
        </p:nvCxnSpPr>
        <p:spPr>
          <a:xfrm flipV="1">
            <a:off x="3817620" y="1965928"/>
            <a:ext cx="1444733" cy="612073"/>
          </a:xfrm>
          <a:prstGeom prst="bentConnector3">
            <a:avLst>
              <a:gd name="adj1" fmla="val 83229"/>
            </a:avLst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53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1BCF67-16CB-4B8C-B635-697C544F00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37524" t="-155" r="30485" b="155"/>
          <a:stretch/>
        </p:blipFill>
        <p:spPr>
          <a:xfrm>
            <a:off x="1476189" y="1058863"/>
            <a:ext cx="2955851" cy="49085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Users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2503E0-FDDE-4097-ADE9-67CD28CC8F8E}"/>
              </a:ext>
            </a:extLst>
          </p:cNvPr>
          <p:cNvSpPr txBox="1"/>
          <p:nvPr/>
        </p:nvSpPr>
        <p:spPr>
          <a:xfrm>
            <a:off x="5262353" y="1775011"/>
            <a:ext cx="383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Choose between 250, 350, or 450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680D35-3F82-4231-9D38-3947E5C2B4E7}"/>
              </a:ext>
            </a:extLst>
          </p:cNvPr>
          <p:cNvSpPr txBox="1"/>
          <p:nvPr/>
        </p:nvSpPr>
        <p:spPr>
          <a:xfrm>
            <a:off x="5262352" y="2800112"/>
            <a:ext cx="460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Choose between a set of available locations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1F8DF6-7108-4F0E-AE08-C2C8676F59D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816085" y="2984778"/>
            <a:ext cx="1446267" cy="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B2DA9B-6ED7-4E59-9C14-C0A6E69D6020}"/>
              </a:ext>
            </a:extLst>
          </p:cNvPr>
          <p:cNvSpPr txBox="1"/>
          <p:nvPr/>
        </p:nvSpPr>
        <p:spPr>
          <a:xfrm>
            <a:off x="5262352" y="3825213"/>
            <a:ext cx="460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Choose between None, or Have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C09DCE8-0DA2-4191-B3BC-3326EAECCF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816085" y="3429001"/>
            <a:ext cx="1446267" cy="580878"/>
          </a:xfrm>
          <a:prstGeom prst="bentConnector3">
            <a:avLst>
              <a:gd name="adj1" fmla="val 83720"/>
            </a:avLst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9330406-27EE-40B0-B86F-5061FA4E1966}"/>
              </a:ext>
            </a:extLst>
          </p:cNvPr>
          <p:cNvSpPr txBox="1"/>
          <p:nvPr/>
        </p:nvSpPr>
        <p:spPr>
          <a:xfrm>
            <a:off x="5262352" y="4784904"/>
            <a:ext cx="474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Have is chosen, user can choose between of set of diseases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8BBB96D-D5A8-48F8-87A5-ABB518658659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4382430" y="4228147"/>
            <a:ext cx="1282855" cy="476990"/>
          </a:xfrm>
          <a:prstGeom prst="bentConnector2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73B8AE8-67E7-4BA2-A310-FCAE83FA0C53}"/>
              </a:ext>
            </a:extLst>
          </p:cNvPr>
          <p:cNvCxnSpPr>
            <a:cxnSpLocks/>
          </p:cNvCxnSpPr>
          <p:nvPr/>
        </p:nvCxnSpPr>
        <p:spPr>
          <a:xfrm>
            <a:off x="4099560" y="3825213"/>
            <a:ext cx="7010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788CAC-5493-468B-A6B4-D0A600F43368}"/>
              </a:ext>
            </a:extLst>
          </p:cNvPr>
          <p:cNvCxnSpPr>
            <a:cxnSpLocks/>
          </p:cNvCxnSpPr>
          <p:nvPr/>
        </p:nvCxnSpPr>
        <p:spPr>
          <a:xfrm flipV="1">
            <a:off x="3817620" y="1965928"/>
            <a:ext cx="1444733" cy="612073"/>
          </a:xfrm>
          <a:prstGeom prst="bentConnector3">
            <a:avLst>
              <a:gd name="adj1" fmla="val 83229"/>
            </a:avLst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77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Users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48EEC8-A6A4-4B5F-87E9-AC4C480269C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189" y="1058863"/>
            <a:ext cx="9239623" cy="4908550"/>
          </a:xfrm>
        </p:spPr>
      </p:pic>
    </p:spTree>
    <p:extLst>
      <p:ext uri="{BB962C8B-B14F-4D97-AF65-F5344CB8AC3E}">
        <p14:creationId xmlns:p14="http://schemas.microsoft.com/office/powerpoint/2010/main" val="90826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Users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9046130-5714-4452-8446-72C0F91C56B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189" y="1058863"/>
            <a:ext cx="9239623" cy="4908550"/>
          </a:xfrm>
        </p:spPr>
      </p:pic>
    </p:spTree>
    <p:extLst>
      <p:ext uri="{BB962C8B-B14F-4D97-AF65-F5344CB8AC3E}">
        <p14:creationId xmlns:p14="http://schemas.microsoft.com/office/powerpoint/2010/main" val="173538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Users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9046130-5714-4452-8446-72C0F91C56B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35792" r="28806"/>
          <a:stretch/>
        </p:blipFill>
        <p:spPr>
          <a:xfrm>
            <a:off x="1476189" y="1058863"/>
            <a:ext cx="3271071" cy="49085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84B088-0CAB-461C-AF12-CE724D1B0E15}"/>
              </a:ext>
            </a:extLst>
          </p:cNvPr>
          <p:cNvSpPr txBox="1"/>
          <p:nvPr/>
        </p:nvSpPr>
        <p:spPr>
          <a:xfrm>
            <a:off x="5864332" y="2381012"/>
            <a:ext cx="460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Type in any integer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922D68-AB2B-432F-A830-74D7CBC2D68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418065" y="2565678"/>
            <a:ext cx="1446267" cy="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8E6D362-C8E2-4DA3-8FF5-969600060694}"/>
              </a:ext>
            </a:extLst>
          </p:cNvPr>
          <p:cNvSpPr txBox="1"/>
          <p:nvPr/>
        </p:nvSpPr>
        <p:spPr>
          <a:xfrm>
            <a:off x="5864332" y="3369322"/>
            <a:ext cx="460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Choose between a set of diseases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8B3F1D3-AB47-48F0-9FF1-DA4651F8DCA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418065" y="2973110"/>
            <a:ext cx="1446267" cy="580878"/>
          </a:xfrm>
          <a:prstGeom prst="bentConnector3">
            <a:avLst>
              <a:gd name="adj1" fmla="val 58957"/>
            </a:avLst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5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C1514B-A216-4903-9366-438B757E4D4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189" y="1058863"/>
            <a:ext cx="9239623" cy="49085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Users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0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E43D05F-67E3-49E5-88BE-F95A8CBCB6DA}"/>
              </a:ext>
            </a:extLst>
          </p:cNvPr>
          <p:cNvSpPr txBox="1"/>
          <p:nvPr/>
        </p:nvSpPr>
        <p:spPr>
          <a:xfrm>
            <a:off x="7150735" y="2166466"/>
            <a:ext cx="4144648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Donate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@uid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$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4A4266-32F5-4D61-9236-0A63752E0A7A}"/>
              </a:ext>
            </a:extLst>
          </p:cNvPr>
          <p:cNvSpPr txBox="1"/>
          <p:nvPr/>
        </p:nvSpPr>
        <p:spPr>
          <a:xfrm>
            <a:off x="7150735" y="3674721"/>
            <a:ext cx="47025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Donate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@uid 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$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field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}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'${content}’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$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Users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DECCAC7-A1FA-4B2F-8703-2454F367BE9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188" y="1058863"/>
            <a:ext cx="9239623" cy="4908550"/>
          </a:xfrm>
        </p:spPr>
      </p:pic>
    </p:spTree>
    <p:extLst>
      <p:ext uri="{BB962C8B-B14F-4D97-AF65-F5344CB8AC3E}">
        <p14:creationId xmlns:p14="http://schemas.microsoft.com/office/powerpoint/2010/main" val="323714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Users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DECCAC7-A1FA-4B2F-8703-2454F367BE9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8165" r="46978"/>
          <a:stretch/>
        </p:blipFill>
        <p:spPr>
          <a:xfrm>
            <a:off x="1476189" y="1058863"/>
            <a:ext cx="4144648" cy="49085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C02847-EF22-4662-9D71-4DD41033D4E1}"/>
              </a:ext>
            </a:extLst>
          </p:cNvPr>
          <p:cNvSpPr txBox="1"/>
          <p:nvPr/>
        </p:nvSpPr>
        <p:spPr>
          <a:xfrm>
            <a:off x="6278880" y="2372052"/>
            <a:ext cx="501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Choose only records whose status is pending/rejected/approved, or without disease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91A922-2F91-4F84-A246-A6C8E565153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364725" y="2695218"/>
            <a:ext cx="1914155" cy="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AEDCCB6-4F9B-4447-984D-EE166EC6AB6F}"/>
              </a:ext>
            </a:extLst>
          </p:cNvPr>
          <p:cNvSpPr txBox="1"/>
          <p:nvPr/>
        </p:nvSpPr>
        <p:spPr>
          <a:xfrm>
            <a:off x="6278880" y="4331572"/>
            <a:ext cx="501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its status is pending, user can Update or Delete their Donate record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1F9F95-DEB1-4AE4-8EAB-4840431FB7F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282440" y="4654738"/>
            <a:ext cx="1996440" cy="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50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3AE005-5CD5-9705-FDD1-42377084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F32E2D-42CF-7E26-667A-C7F07D11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Overview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E90A96-F59E-EAE9-4048-3217F28199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 dirty="0">
              <a:latin typeface="Lato"/>
              <a:ea typeface="Lato"/>
              <a:cs typeface="Lato"/>
            </a:endParaRPr>
          </a:p>
          <a:p>
            <a:r>
              <a:rPr lang="en-US" dirty="0">
                <a:latin typeface="Lato"/>
                <a:ea typeface="Lato"/>
                <a:cs typeface="Lato"/>
              </a:rPr>
              <a:t>Project: Blood Donation</a:t>
            </a:r>
            <a:endParaRPr lang="en-US" dirty="0"/>
          </a:p>
          <a:p>
            <a:r>
              <a:rPr lang="en-US" dirty="0">
                <a:latin typeface="Lato"/>
                <a:ea typeface="Lato"/>
                <a:cs typeface="Lato"/>
              </a:rPr>
              <a:t>Description: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This is a website mainly allows users either book appointments to donate their blood or request to receive blood.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The request from users then will be verified by admins.</a:t>
            </a:r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There are also many others feature like view history, giving gift for users ...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Calibri" panose="020B0604020202020204" pitchFamily="34" charset="0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12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F2357C2-8F84-4083-8306-C5E2D50BFFF6}"/>
              </a:ext>
            </a:extLst>
          </p:cNvPr>
          <p:cNvSpPr txBox="1"/>
          <p:nvPr/>
        </p:nvSpPr>
        <p:spPr>
          <a:xfrm>
            <a:off x="1476188" y="3551287"/>
            <a:ext cx="37063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Request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Unit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$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unit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},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Reason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'${reason}'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Request_id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$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request_id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Users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7690B24A-9FF6-45C2-B236-4211390021E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7918" r="46782"/>
          <a:stretch/>
        </p:blipFill>
        <p:spPr>
          <a:xfrm>
            <a:off x="1476190" y="1058863"/>
            <a:ext cx="4185470" cy="490855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CFFD01-317F-47D8-B903-589636B719CD}"/>
              </a:ext>
            </a:extLst>
          </p:cNvPr>
          <p:cNvSpPr txBox="1"/>
          <p:nvPr/>
        </p:nvSpPr>
        <p:spPr>
          <a:xfrm>
            <a:off x="6278880" y="2528401"/>
            <a:ext cx="501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its status is pending, user can Update or Delete their Donate record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255087-C849-480E-BB96-1BBF6EFE523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282440" y="2851567"/>
            <a:ext cx="1996440" cy="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58945C-34C8-413F-BECB-468FE792C5F8}"/>
              </a:ext>
            </a:extLst>
          </p:cNvPr>
          <p:cNvSpPr txBox="1"/>
          <p:nvPr/>
        </p:nvSpPr>
        <p:spPr>
          <a:xfrm>
            <a:off x="6278880" y="4321105"/>
            <a:ext cx="501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Update is clicked on, a form will pop up and user can change any earlier information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8C59F2-E63A-4EDF-9203-7E8EA605F30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930140" y="4644271"/>
            <a:ext cx="1348740" cy="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76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Users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DECCAC7-A1FA-4B2F-8703-2454F367BE9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53784"/>
          <a:stretch/>
        </p:blipFill>
        <p:spPr>
          <a:xfrm>
            <a:off x="1448269" y="1058863"/>
            <a:ext cx="4270187" cy="490855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AB5D1B-F4EC-4DAA-B7AA-3615ED8758BD}"/>
              </a:ext>
            </a:extLst>
          </p:cNvPr>
          <p:cNvSpPr txBox="1"/>
          <p:nvPr/>
        </p:nvSpPr>
        <p:spPr>
          <a:xfrm>
            <a:off x="6278880" y="2372052"/>
            <a:ext cx="501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Choose only records whose status is pending/rejected/approved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B1BA2F-5A96-4411-ACAB-AD102A01591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64725" y="2695218"/>
            <a:ext cx="1914155" cy="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5B3BB8-B011-4B57-A92F-249A1A5F84FE}"/>
              </a:ext>
            </a:extLst>
          </p:cNvPr>
          <p:cNvSpPr txBox="1"/>
          <p:nvPr/>
        </p:nvSpPr>
        <p:spPr>
          <a:xfrm>
            <a:off x="6278880" y="4331572"/>
            <a:ext cx="501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its status is pending, user can Update or Delete their Request record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A2A3FE-79B1-4A0A-B8DC-BC391067E1D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221480" y="4654738"/>
            <a:ext cx="2057400" cy="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872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Users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7690B24A-9FF6-45C2-B236-4211390021E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53493"/>
          <a:stretch/>
        </p:blipFill>
        <p:spPr>
          <a:xfrm>
            <a:off x="1476188" y="1058863"/>
            <a:ext cx="4297083" cy="490855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AD958F-3AED-41FD-BF2C-FED3BD42DDED}"/>
              </a:ext>
            </a:extLst>
          </p:cNvPr>
          <p:cNvSpPr txBox="1"/>
          <p:nvPr/>
        </p:nvSpPr>
        <p:spPr>
          <a:xfrm>
            <a:off x="6278880" y="2528401"/>
            <a:ext cx="501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its status is pending, user can Update or Delete their Request record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D853F3-7BE7-4DB4-B188-FB37BCBBD95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282440" y="2851567"/>
            <a:ext cx="1996440" cy="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52CEB2-63C7-4C18-89DF-C74A05B6BF67}"/>
              </a:ext>
            </a:extLst>
          </p:cNvPr>
          <p:cNvSpPr txBox="1"/>
          <p:nvPr/>
        </p:nvSpPr>
        <p:spPr>
          <a:xfrm>
            <a:off x="6278880" y="4321105"/>
            <a:ext cx="501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Update is clicked on, a form will pop up and user can change any earlier information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A33D6-2CA3-4694-B97C-5641B6382CB5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097780" y="4644271"/>
            <a:ext cx="1181100" cy="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049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D35285-E88C-4CED-ABB8-A25917BA005A}"/>
              </a:ext>
            </a:extLst>
          </p:cNvPr>
          <p:cNvSpPr txBox="1"/>
          <p:nvPr/>
        </p:nvSpPr>
        <p:spPr>
          <a:xfrm>
            <a:off x="5118847" y="45446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Gift_id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Gname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Point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Remain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Gift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Users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AA9700-A832-44AB-A332-F70D5D093F1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375" y="1058962"/>
            <a:ext cx="9239250" cy="4908351"/>
          </a:xfrm>
        </p:spPr>
      </p:pic>
    </p:spTree>
    <p:extLst>
      <p:ext uri="{BB962C8B-B14F-4D97-AF65-F5344CB8AC3E}">
        <p14:creationId xmlns:p14="http://schemas.microsoft.com/office/powerpoint/2010/main" val="3863422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Users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AA9700-A832-44AB-A332-F70D5D093F1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r="67659"/>
          <a:stretch/>
        </p:blipFill>
        <p:spPr>
          <a:xfrm>
            <a:off x="1476375" y="1058962"/>
            <a:ext cx="2988049" cy="4908351"/>
          </a:xfrm>
        </p:spPr>
      </p:pic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D2A8FE5D-9FCD-4BED-B625-6D1965006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355642"/>
              </p:ext>
            </p:extLst>
          </p:nvPr>
        </p:nvGraphicFramePr>
        <p:xfrm>
          <a:off x="5118847" y="2149158"/>
          <a:ext cx="598304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133">
                  <a:extLst>
                    <a:ext uri="{9D8B030D-6E8A-4147-A177-3AD203B41FA5}">
                      <a16:colId xmlns:a16="http://schemas.microsoft.com/office/drawing/2014/main" val="4238551439"/>
                    </a:ext>
                  </a:extLst>
                </a:gridCol>
                <a:gridCol w="4403911">
                  <a:extLst>
                    <a:ext uri="{9D8B030D-6E8A-4147-A177-3AD203B41FA5}">
                      <a16:colId xmlns:a16="http://schemas.microsoft.com/office/drawing/2014/main" val="3814957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>
                          <a:solidFill>
                            <a:srgbClr val="0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Donate.unit</a:t>
                      </a:r>
                      <a:r>
                        <a:rPr lang="en-US" b="0" dirty="0">
                          <a:solidFill>
                            <a:srgbClr val="0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=</a:t>
                      </a:r>
                      <a:endParaRPr lang="en-US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250 </a:t>
                      </a:r>
                      <a:r>
                        <a:rPr lang="en-US" b="0" dirty="0">
                          <a:solidFill>
                            <a:srgbClr val="0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b="0" dirty="0" err="1">
                          <a:solidFill>
                            <a:srgbClr val="0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Wingdings" panose="05000000000000000000" pitchFamily="2" charset="2"/>
                        </a:rPr>
                        <a:t>users.point</a:t>
                      </a:r>
                      <a:r>
                        <a:rPr lang="en-US" b="0" dirty="0">
                          <a:solidFill>
                            <a:srgbClr val="0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Wingdings" panose="05000000000000000000" pitchFamily="2" charset="2"/>
                        </a:rPr>
                        <a:t> + 1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Wingdings" panose="05000000000000000000" pitchFamily="2" charset="2"/>
                        </a:rPr>
                        <a:t>350  </a:t>
                      </a:r>
                      <a:r>
                        <a:rPr lang="en-US" b="0" dirty="0" err="1">
                          <a:solidFill>
                            <a:srgbClr val="0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Wingdings" panose="05000000000000000000" pitchFamily="2" charset="2"/>
                        </a:rPr>
                        <a:t>users.point</a:t>
                      </a:r>
                      <a:r>
                        <a:rPr lang="en-US" b="0" dirty="0">
                          <a:solidFill>
                            <a:srgbClr val="0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Wingdings" panose="05000000000000000000" pitchFamily="2" charset="2"/>
                        </a:rPr>
                        <a:t> + 2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450 </a:t>
                      </a:r>
                      <a:r>
                        <a:rPr lang="en-US" b="0" dirty="0">
                          <a:solidFill>
                            <a:srgbClr val="0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b="0" dirty="0" err="1">
                          <a:solidFill>
                            <a:srgbClr val="0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Wingdings" panose="05000000000000000000" pitchFamily="2" charset="2"/>
                        </a:rPr>
                        <a:t>users.point</a:t>
                      </a:r>
                      <a:r>
                        <a:rPr lang="en-US" b="0" dirty="0">
                          <a:solidFill>
                            <a:srgbClr val="0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Wingdings" panose="05000000000000000000" pitchFamily="2" charset="2"/>
                        </a:rPr>
                        <a:t> + 3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699715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59ECFF-714B-4C15-9C58-060C1D1AF123}"/>
              </a:ext>
            </a:extLst>
          </p:cNvPr>
          <p:cNvCxnSpPr>
            <a:cxnSpLocks/>
          </p:cNvCxnSpPr>
          <p:nvPr/>
        </p:nvCxnSpPr>
        <p:spPr>
          <a:xfrm>
            <a:off x="3259825" y="2344698"/>
            <a:ext cx="1859022" cy="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C61520-7B93-49D3-AED3-30BE314F8995}"/>
              </a:ext>
            </a:extLst>
          </p:cNvPr>
          <p:cNvCxnSpPr>
            <a:cxnSpLocks/>
          </p:cNvCxnSpPr>
          <p:nvPr/>
        </p:nvCxnSpPr>
        <p:spPr>
          <a:xfrm>
            <a:off x="4046220" y="4866918"/>
            <a:ext cx="1049767" cy="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FBB0C1-3807-4DE2-B33E-2E661BE72B89}"/>
              </a:ext>
            </a:extLst>
          </p:cNvPr>
          <p:cNvSpPr txBox="1"/>
          <p:nvPr/>
        </p:nvSpPr>
        <p:spPr>
          <a:xfrm>
            <a:off x="5118847" y="4690199"/>
            <a:ext cx="545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can choose a gift if they have sufficient point</a:t>
            </a:r>
          </a:p>
        </p:txBody>
      </p:sp>
    </p:spTree>
    <p:extLst>
      <p:ext uri="{BB962C8B-B14F-4D97-AF65-F5344CB8AC3E}">
        <p14:creationId xmlns:p14="http://schemas.microsoft.com/office/powerpoint/2010/main" val="4280172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Users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281BC9-9BD6-4451-BE36-636B794E881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189" y="1058863"/>
            <a:ext cx="9239623" cy="4908550"/>
          </a:xfrm>
        </p:spPr>
      </p:pic>
    </p:spTree>
    <p:extLst>
      <p:ext uri="{BB962C8B-B14F-4D97-AF65-F5344CB8AC3E}">
        <p14:creationId xmlns:p14="http://schemas.microsoft.com/office/powerpoint/2010/main" val="2124253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Users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281BC9-9BD6-4451-BE36-636B794E881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17230" t="21119" r="23969" b="1882"/>
          <a:stretch/>
        </p:blipFill>
        <p:spPr>
          <a:xfrm>
            <a:off x="1120140" y="1630997"/>
            <a:ext cx="5433060" cy="377952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A9DCE1-01EC-432D-9C87-23A0CA9ECE02}"/>
              </a:ext>
            </a:extLst>
          </p:cNvPr>
          <p:cNvSpPr txBox="1"/>
          <p:nvPr/>
        </p:nvSpPr>
        <p:spPr>
          <a:xfrm>
            <a:off x="7498080" y="2141220"/>
            <a:ext cx="369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Filter only records with pending/rejected/approved status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D66175-C01A-4E3E-B5CB-DD45863BF84D}"/>
              </a:ext>
            </a:extLst>
          </p:cNvPr>
          <p:cNvCxnSpPr>
            <a:cxnSpLocks/>
          </p:cNvCxnSpPr>
          <p:nvPr/>
        </p:nvCxnSpPr>
        <p:spPr>
          <a:xfrm>
            <a:off x="6134100" y="2489478"/>
            <a:ext cx="1257300" cy="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26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Admin View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162188B-B85E-4E5D-8EA1-386F95F2766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189" y="1058863"/>
            <a:ext cx="9239623" cy="4908550"/>
          </a:xfrm>
        </p:spPr>
      </p:pic>
    </p:spTree>
    <p:extLst>
      <p:ext uri="{BB962C8B-B14F-4D97-AF65-F5344CB8AC3E}">
        <p14:creationId xmlns:p14="http://schemas.microsoft.com/office/powerpoint/2010/main" val="8746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Admin 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899E7B-2502-494A-92BC-6ED5CF80C0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189" y="1058863"/>
            <a:ext cx="9239623" cy="4908550"/>
          </a:xfrm>
        </p:spPr>
      </p:pic>
    </p:spTree>
    <p:extLst>
      <p:ext uri="{BB962C8B-B14F-4D97-AF65-F5344CB8AC3E}">
        <p14:creationId xmlns:p14="http://schemas.microsoft.com/office/powerpoint/2010/main" val="2453700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Admin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3C5E1-E39B-4C8A-A618-691322493C0E}"/>
              </a:ext>
            </a:extLst>
          </p:cNvPr>
          <p:cNvSpPr txBox="1"/>
          <p:nvPr/>
        </p:nvSpPr>
        <p:spPr>
          <a:xfrm>
            <a:off x="1476189" y="3154680"/>
            <a:ext cx="923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the total amount of each blood type in the locations mentioned in the filter above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BAB592-FC45-4BE5-AC94-F67F4D6D2D0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17386" b="43022"/>
          <a:stretch/>
        </p:blipFill>
        <p:spPr>
          <a:xfrm>
            <a:off x="1476189" y="1058863"/>
            <a:ext cx="9239623" cy="1943417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4978A3-5911-46A5-8436-3C4B89CD2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797" b="8521"/>
          <a:stretch/>
        </p:blipFill>
        <p:spPr>
          <a:xfrm>
            <a:off x="1476188" y="3783104"/>
            <a:ext cx="9239622" cy="15060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CEB16A-F267-41D4-8F11-079BEE02DA04}"/>
              </a:ext>
            </a:extLst>
          </p:cNvPr>
          <p:cNvSpPr txBox="1"/>
          <p:nvPr/>
        </p:nvSpPr>
        <p:spPr>
          <a:xfrm>
            <a:off x="1476188" y="5429805"/>
            <a:ext cx="923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the statistics in the locations mentioned in the filter above</a:t>
            </a:r>
          </a:p>
        </p:txBody>
      </p:sp>
    </p:spTree>
    <p:extLst>
      <p:ext uri="{BB962C8B-B14F-4D97-AF65-F5344CB8AC3E}">
        <p14:creationId xmlns:p14="http://schemas.microsoft.com/office/powerpoint/2010/main" val="125647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3E2AF-E564-F902-24F4-B586736A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254C69-3B23-E914-A474-18E85C0B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Organization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7AC61-6AF9-1E00-2BF2-CE8D88F661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Assigned tasks:</a:t>
            </a:r>
          </a:p>
          <a:p>
            <a:r>
              <a:rPr lang="en-US" dirty="0">
                <a:latin typeface="Lato"/>
                <a:ea typeface="Lato"/>
                <a:cs typeface="Lato"/>
              </a:rPr>
              <a:t>Phong: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Design UI, Front End Web interface.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Write queries for authorizing admin and user, authenticating for user login.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Write queries for choosing a location has enough blood units for certain blood type.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Write queries for calculating statistics related to number of people request or donate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4778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D9DD446-1E14-4165-B0CF-F26F57A767F8}"/>
              </a:ext>
            </a:extLst>
          </p:cNvPr>
          <p:cNvSpPr txBox="1"/>
          <p:nvPr/>
        </p:nvSpPr>
        <p:spPr>
          <a:xfrm>
            <a:off x="1476188" y="3281082"/>
            <a:ext cx="4754283" cy="20313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 select to show the statistics ordered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Register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Amount of blood donated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Amount of blood received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B0A1F-534C-439A-AAFF-D6DB84A6E3E7}"/>
              </a:ext>
            </a:extLst>
          </p:cNvPr>
          <p:cNvSpPr txBox="1"/>
          <p:nvPr/>
        </p:nvSpPr>
        <p:spPr>
          <a:xfrm>
            <a:off x="6687670" y="3281082"/>
            <a:ext cx="41865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 select to filter the statistics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Blood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Age (Under 18, 18 to 60, or over 60)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Donate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Received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 an amount of blood donated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 an amount of blood received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Admin 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EE4625-D10E-49FB-9DD0-3225EF2BF0C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189" y="1058863"/>
            <a:ext cx="9239623" cy="4908550"/>
          </a:xfrm>
        </p:spPr>
      </p:pic>
    </p:spTree>
    <p:extLst>
      <p:ext uri="{BB962C8B-B14F-4D97-AF65-F5344CB8AC3E}">
        <p14:creationId xmlns:p14="http://schemas.microsoft.com/office/powerpoint/2010/main" val="974966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864035-80F0-423F-955D-06D3A8CBACD9}"/>
              </a:ext>
            </a:extLst>
          </p:cNvPr>
          <p:cNvSpPr txBox="1"/>
          <p:nvPr/>
        </p:nvSpPr>
        <p:spPr>
          <a:xfrm>
            <a:off x="1476188" y="3281082"/>
            <a:ext cx="4754283" cy="20313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 select to show the statistics ordered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Register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Amount of blood donated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Amount of blood received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07064-6983-4453-AE86-748502EB7FA6}"/>
              </a:ext>
            </a:extLst>
          </p:cNvPr>
          <p:cNvSpPr txBox="1"/>
          <p:nvPr/>
        </p:nvSpPr>
        <p:spPr>
          <a:xfrm>
            <a:off x="6687670" y="3281082"/>
            <a:ext cx="41865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 select to filter the statistics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Blood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Age (Under 18, 18 to 60, or over 60)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Donate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Received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 an amount of blood donated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 an amount of blood received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Admin 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EE4625-D10E-49FB-9DD0-3225EF2BF0C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8054" b="53800"/>
          <a:stretch/>
        </p:blipFill>
        <p:spPr>
          <a:xfrm>
            <a:off x="1476189" y="1058862"/>
            <a:ext cx="9239623" cy="1872597"/>
          </a:xfrm>
        </p:spPr>
      </p:pic>
    </p:spTree>
    <p:extLst>
      <p:ext uri="{BB962C8B-B14F-4D97-AF65-F5344CB8AC3E}">
        <p14:creationId xmlns:p14="http://schemas.microsoft.com/office/powerpoint/2010/main" val="803889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5A0F3D-3222-4B29-94CA-7C396FF24D0A}"/>
              </a:ext>
            </a:extLst>
          </p:cNvPr>
          <p:cNvSpPr txBox="1"/>
          <p:nvPr/>
        </p:nvSpPr>
        <p:spPr>
          <a:xfrm>
            <a:off x="1476189" y="3953435"/>
            <a:ext cx="9239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Admin can approve or reject a pending Donate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statistics can be shown ordered by Donate date or User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statistics can be filtered by Disease, Location, or Blood type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Admin View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9A76BCA-990E-48FD-80A1-00B44885F8C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189" y="1058863"/>
            <a:ext cx="9239623" cy="4908550"/>
          </a:xfrm>
        </p:spPr>
      </p:pic>
    </p:spTree>
    <p:extLst>
      <p:ext uri="{BB962C8B-B14F-4D97-AF65-F5344CB8AC3E}">
        <p14:creationId xmlns:p14="http://schemas.microsoft.com/office/powerpoint/2010/main" val="211784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BEC209-5FED-4D05-995A-07A7F5678453}"/>
              </a:ext>
            </a:extLst>
          </p:cNvPr>
          <p:cNvSpPr txBox="1"/>
          <p:nvPr/>
        </p:nvSpPr>
        <p:spPr>
          <a:xfrm>
            <a:off x="1476189" y="3953435"/>
            <a:ext cx="9239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Admin can approve or reject a pending Donate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statistics can be shown ordered by Donate date or User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statistics can be filtered by Disease, Location, or Blood type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Admin View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9A76BCA-990E-48FD-80A1-00B44885F8C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8766" b="40483"/>
          <a:stretch/>
        </p:blipFill>
        <p:spPr>
          <a:xfrm>
            <a:off x="1476189" y="1058863"/>
            <a:ext cx="9239623" cy="2491161"/>
          </a:xfrm>
        </p:spPr>
      </p:pic>
    </p:spTree>
    <p:extLst>
      <p:ext uri="{BB962C8B-B14F-4D97-AF65-F5344CB8AC3E}">
        <p14:creationId xmlns:p14="http://schemas.microsoft.com/office/powerpoint/2010/main" val="139503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3AF1880-7047-4619-BF2A-BF7D0D8A34FF}"/>
              </a:ext>
            </a:extLst>
          </p:cNvPr>
          <p:cNvSpPr txBox="1"/>
          <p:nvPr/>
        </p:nvSpPr>
        <p:spPr>
          <a:xfrm>
            <a:off x="1476189" y="3953435"/>
            <a:ext cx="9239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Admin can approve or reject a pending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order to approve a Request, admin is required to select which blood type and location said user will receive their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statistics can be shown ordered by Donate date or User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statistics can be filtered by Reason or Blood type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Admin View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0042490-2130-4C70-9A7C-6763DFAC22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189" y="1058863"/>
            <a:ext cx="9239623" cy="4908550"/>
          </a:xfrm>
        </p:spPr>
      </p:pic>
    </p:spTree>
    <p:extLst>
      <p:ext uri="{BB962C8B-B14F-4D97-AF65-F5344CB8AC3E}">
        <p14:creationId xmlns:p14="http://schemas.microsoft.com/office/powerpoint/2010/main" val="1684811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2AC6D4-4B29-4D38-9C6B-40B8F61A9D46}"/>
              </a:ext>
            </a:extLst>
          </p:cNvPr>
          <p:cNvSpPr txBox="1"/>
          <p:nvPr/>
        </p:nvSpPr>
        <p:spPr>
          <a:xfrm>
            <a:off x="1476189" y="3953435"/>
            <a:ext cx="9239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Admin can approve or reject a pending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order to approve a Request, admin is required to select which blood type and location said user will receive their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statistics can be shown ordered by Donate date or User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statistics can be filtered by Reason or Blood type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Admin View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0042490-2130-4C70-9A7C-6763DFAC22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8149" b="40849"/>
          <a:stretch/>
        </p:blipFill>
        <p:spPr>
          <a:xfrm>
            <a:off x="1476189" y="1058862"/>
            <a:ext cx="9239623" cy="2503487"/>
          </a:xfrm>
        </p:spPr>
      </p:pic>
    </p:spTree>
    <p:extLst>
      <p:ext uri="{BB962C8B-B14F-4D97-AF65-F5344CB8AC3E}">
        <p14:creationId xmlns:p14="http://schemas.microsoft.com/office/powerpoint/2010/main" val="996634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9B9C363-3D9C-4E60-96A5-647478B88B3B}"/>
              </a:ext>
            </a:extLst>
          </p:cNvPr>
          <p:cNvSpPr txBox="1"/>
          <p:nvPr/>
        </p:nvSpPr>
        <p:spPr>
          <a:xfrm>
            <a:off x="1476189" y="3953435"/>
            <a:ext cx="9239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statistics can be shown ordered by Censor Date, Donate Date, User Name, or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statistics can be filtered by Disease, Location, Blood type, or Admin’s Action (Approved or Rejected)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Admin 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0BE9B3-E257-4B5B-8F27-A9A384EF9D3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189" y="1058863"/>
            <a:ext cx="9239623" cy="4908550"/>
          </a:xfrm>
        </p:spPr>
      </p:pic>
    </p:spTree>
    <p:extLst>
      <p:ext uri="{BB962C8B-B14F-4D97-AF65-F5344CB8AC3E}">
        <p14:creationId xmlns:p14="http://schemas.microsoft.com/office/powerpoint/2010/main" val="2694234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FAA9DF-1384-4C29-A95A-0E481E09BE05}"/>
              </a:ext>
            </a:extLst>
          </p:cNvPr>
          <p:cNvSpPr txBox="1"/>
          <p:nvPr/>
        </p:nvSpPr>
        <p:spPr>
          <a:xfrm>
            <a:off x="1476189" y="3953435"/>
            <a:ext cx="9239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statistics can be shown ordered by Censor Date, Donate Date, User Name, or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statistics can be filtered by Disease, Location, Blood type, or Admin’s Action (Approved or Rejected)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Admin 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0BE9B3-E257-4B5B-8F27-A9A384EF9D3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8732" b="41236"/>
          <a:stretch/>
        </p:blipFill>
        <p:spPr>
          <a:xfrm>
            <a:off x="1476189" y="1058863"/>
            <a:ext cx="9239623" cy="2455862"/>
          </a:xfrm>
        </p:spPr>
      </p:pic>
    </p:spTree>
    <p:extLst>
      <p:ext uri="{BB962C8B-B14F-4D97-AF65-F5344CB8AC3E}">
        <p14:creationId xmlns:p14="http://schemas.microsoft.com/office/powerpoint/2010/main" val="119280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8754220-149F-4BDE-ACE7-EB4FF42CD3FE}"/>
              </a:ext>
            </a:extLst>
          </p:cNvPr>
          <p:cNvSpPr txBox="1"/>
          <p:nvPr/>
        </p:nvSpPr>
        <p:spPr>
          <a:xfrm>
            <a:off x="1476189" y="3953435"/>
            <a:ext cx="9239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statistics can be shown ordered by Censor Date, Donate Date, User Name, or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statistics can be filtered by Reason, Location, Blood type, Received Blood type, or Admin’s Action (Approved or Rejected)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Admin View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6BFF0F6-BB56-4039-AB3A-534B8E4F38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189" y="1058863"/>
            <a:ext cx="9239623" cy="4908550"/>
          </a:xfrm>
        </p:spPr>
      </p:pic>
    </p:spTree>
    <p:extLst>
      <p:ext uri="{BB962C8B-B14F-4D97-AF65-F5344CB8AC3E}">
        <p14:creationId xmlns:p14="http://schemas.microsoft.com/office/powerpoint/2010/main" val="299653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305EF2-8A91-43F4-9A5C-D1D33339B28D}"/>
              </a:ext>
            </a:extLst>
          </p:cNvPr>
          <p:cNvSpPr txBox="1"/>
          <p:nvPr/>
        </p:nvSpPr>
        <p:spPr>
          <a:xfrm>
            <a:off x="1476189" y="3953435"/>
            <a:ext cx="9239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statistics can be shown ordered by Censor Date, Donate Date, User Name, or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statistics can be filtered by Reason, Location, Blood type, Received Blood type, or Admin’s Action (Approved or Rejected)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Admin View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6BFF0F6-BB56-4039-AB3A-534B8E4F38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17270" b="40265"/>
          <a:stretch/>
        </p:blipFill>
        <p:spPr>
          <a:xfrm>
            <a:off x="1476188" y="1058863"/>
            <a:ext cx="9239623" cy="2084387"/>
          </a:xfrm>
        </p:spPr>
      </p:pic>
    </p:spTree>
    <p:extLst>
      <p:ext uri="{BB962C8B-B14F-4D97-AF65-F5344CB8AC3E}">
        <p14:creationId xmlns:p14="http://schemas.microsoft.com/office/powerpoint/2010/main" val="3740457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9AEE60-AC09-9750-5244-F6412DDE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CABFE5-7E5F-8EA0-4C65-1D5BFDCC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Organization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C05EF-3A4E-2A2E-DE3E-378940A5639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Assigned tasks: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Ky: 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Write queries for statistic of each blood type, filtered by location</a:t>
            </a:r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Write queries for gift exchange</a:t>
            </a:r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Write queries for enumerating user's information</a:t>
            </a:r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Explore specific information for blood donation, like number of blood units for male and female, matching blood type, ...</a:t>
            </a:r>
          </a:p>
        </p:txBody>
      </p:sp>
    </p:spTree>
    <p:extLst>
      <p:ext uri="{BB962C8B-B14F-4D97-AF65-F5344CB8AC3E}">
        <p14:creationId xmlns:p14="http://schemas.microsoft.com/office/powerpoint/2010/main" val="243519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Web: Admin 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CAB441-0F17-43BB-838A-9264C86808D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189" y="1058863"/>
            <a:ext cx="9239623" cy="4908550"/>
          </a:xfrm>
        </p:spPr>
      </p:pic>
    </p:spTree>
    <p:extLst>
      <p:ext uri="{BB962C8B-B14F-4D97-AF65-F5344CB8AC3E}">
        <p14:creationId xmlns:p14="http://schemas.microsoft.com/office/powerpoint/2010/main" val="276582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89A36-64EC-A28F-B3EE-4BF866FE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100A47-827C-F272-68FD-104F2E47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Organization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9AE84-35B2-5159-7BAF-DC9886D83A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Assigned tasks: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Tue: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Write queries return history of requests, donations (user)</a:t>
            </a:r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Write queries updating information when it is pending</a:t>
            </a:r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Write queries view history of requests, donations for admin</a:t>
            </a:r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Fixing UI when adding more features</a:t>
            </a:r>
          </a:p>
        </p:txBody>
      </p:sp>
    </p:spTree>
    <p:extLst>
      <p:ext uri="{BB962C8B-B14F-4D97-AF65-F5344CB8AC3E}">
        <p14:creationId xmlns:p14="http://schemas.microsoft.com/office/powerpoint/2010/main" val="3548889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F0738B-36C4-9A09-8154-12D5DCF92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16D1BB-F320-184C-ED62-0BFFBFDC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Organization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4D481-429F-2778-C7CB-57EA7CFB3C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Assigned tasks:</a:t>
            </a:r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Dai:</a:t>
            </a:r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Write queries inserting when users send request, updating status of requests when admin modified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Write queries counting total number of donations</a:t>
            </a:r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Search information about diseases related to blood</a:t>
            </a:r>
          </a:p>
          <a:p>
            <a:pPr marL="0" indent="0">
              <a:buNone/>
            </a:pPr>
            <a:r>
              <a:rPr lang="en-US" dirty="0">
                <a:latin typeface="Lato"/>
                <a:ea typeface="Lato"/>
                <a:cs typeface="Lato"/>
              </a:rPr>
              <a:t>Write trigger when admin approved a pending request</a:t>
            </a:r>
          </a:p>
        </p:txBody>
      </p:sp>
    </p:spTree>
    <p:extLst>
      <p:ext uri="{BB962C8B-B14F-4D97-AF65-F5344CB8AC3E}">
        <p14:creationId xmlns:p14="http://schemas.microsoft.com/office/powerpoint/2010/main" val="3950040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Design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C6CC9517-5527-4EBC-A7A6-7CD3605F5D07}"/>
              </a:ext>
            </a:extLst>
          </p:cNvPr>
          <p:cNvSpPr txBox="1">
            <a:spLocks/>
          </p:cNvSpPr>
          <p:nvPr/>
        </p:nvSpPr>
        <p:spPr>
          <a:xfrm>
            <a:off x="338736" y="1242939"/>
            <a:ext cx="4882621" cy="4243461"/>
          </a:xfrm>
          <a:prstGeom prst="rect">
            <a:avLst/>
          </a:prstGeom>
        </p:spPr>
        <p:txBody>
          <a:bodyPr numCol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spcAft>
                <a:spcPts val="300"/>
              </a:spcAft>
            </a:pPr>
            <a:r>
              <a:rPr lang="en-US" sz="2000" b="0" dirty="0">
                <a:solidFill>
                  <a:schemeClr val="tx1"/>
                </a:solidFill>
              </a:rPr>
              <a:t>In </a:t>
            </a:r>
            <a:r>
              <a:rPr lang="en-US" sz="2000" dirty="0">
                <a:solidFill>
                  <a:schemeClr val="tx1"/>
                </a:solidFill>
              </a:rPr>
              <a:t>Users</a:t>
            </a:r>
            <a:r>
              <a:rPr lang="en-US" sz="2000" b="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</a:t>
            </a:r>
            <a:r>
              <a:rPr lang="vi-VN" sz="2000" dirty="0">
                <a:solidFill>
                  <a:schemeClr val="tx1"/>
                </a:solidFill>
              </a:rPr>
              <a:t>hone</a:t>
            </a:r>
            <a:r>
              <a:rPr lang="en-US" sz="2000" dirty="0">
                <a:solidFill>
                  <a:schemeClr val="tx1"/>
                </a:solidFill>
              </a:rPr>
              <a:t>_</a:t>
            </a:r>
            <a:r>
              <a:rPr lang="vi-VN" sz="2000" dirty="0">
                <a:solidFill>
                  <a:schemeClr val="tx1"/>
                </a:solidFill>
              </a:rPr>
              <a:t>number </a:t>
            </a:r>
            <a:r>
              <a:rPr lang="en-US" sz="2000" b="0" dirty="0">
                <a:solidFill>
                  <a:schemeClr val="tx1"/>
                </a:solidFill>
              </a:rPr>
              <a:t>must be a 10-number-digit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Blood_group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0" dirty="0">
                <a:solidFill>
                  <a:schemeClr val="tx1"/>
                </a:solidFill>
              </a:rPr>
              <a:t>must be in (A+, A-, B+, B-, O+, O-, AB+, AB-)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DOB</a:t>
            </a:r>
            <a:r>
              <a:rPr lang="en-US" sz="2000" b="0" dirty="0">
                <a:solidFill>
                  <a:schemeClr val="tx1"/>
                </a:solidFill>
              </a:rPr>
              <a:t> must be before the current date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Point</a:t>
            </a:r>
            <a:r>
              <a:rPr lang="en-US" sz="2000" b="0" dirty="0">
                <a:solidFill>
                  <a:schemeClr val="tx1"/>
                </a:solidFill>
              </a:rPr>
              <a:t> is 0 by default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Register_datetime</a:t>
            </a:r>
            <a:r>
              <a:rPr lang="en-US" sz="2000" b="0" dirty="0">
                <a:solidFill>
                  <a:schemeClr val="tx1"/>
                </a:solidFill>
              </a:rPr>
              <a:t> is the current datetime by default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IsAdmin</a:t>
            </a:r>
            <a:r>
              <a:rPr lang="en-US" sz="2000" b="0" dirty="0">
                <a:solidFill>
                  <a:schemeClr val="tx1"/>
                </a:solidFill>
              </a:rPr>
              <a:t> is bit type and is 0 by default</a:t>
            </a:r>
          </a:p>
          <a:p>
            <a:pPr>
              <a:spcAft>
                <a:spcPts val="300"/>
              </a:spcAft>
            </a:pPr>
            <a:endParaRPr lang="en-US" sz="2000" b="0" dirty="0">
              <a:solidFill>
                <a:schemeClr val="tx1"/>
              </a:solidFill>
            </a:endParaRPr>
          </a:p>
          <a:p>
            <a:pPr>
              <a:spcAft>
                <a:spcPts val="300"/>
              </a:spcAft>
            </a:pPr>
            <a:r>
              <a:rPr lang="en-US" sz="2000" b="0" dirty="0">
                <a:solidFill>
                  <a:schemeClr val="tx1"/>
                </a:solidFill>
              </a:rPr>
              <a:t>In </a:t>
            </a:r>
            <a:r>
              <a:rPr lang="en-US" sz="2000" dirty="0">
                <a:solidFill>
                  <a:schemeClr val="tx1"/>
                </a:solidFill>
              </a:rPr>
              <a:t>Donate</a:t>
            </a:r>
            <a:r>
              <a:rPr lang="en-US" sz="2000" b="0" dirty="0">
                <a:solidFill>
                  <a:schemeClr val="tx1"/>
                </a:solidFill>
              </a:rPr>
              <a:t> &amp; </a:t>
            </a:r>
            <a:r>
              <a:rPr lang="en-US" sz="2000" dirty="0">
                <a:solidFill>
                  <a:schemeClr val="tx1"/>
                </a:solidFill>
              </a:rPr>
              <a:t>Request</a:t>
            </a:r>
            <a:r>
              <a:rPr lang="en-US" sz="2000" b="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Status</a:t>
            </a:r>
            <a:r>
              <a:rPr lang="en-US" sz="2000" b="0" dirty="0">
                <a:solidFill>
                  <a:schemeClr val="tx1"/>
                </a:solidFill>
              </a:rPr>
              <a:t> must be in (pending, rejected, approved)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tx1"/>
              </a:solidFill>
            </a:endParaRP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1C07931-405E-4308-AA15-8F0F671407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421220" y="1058863"/>
            <a:ext cx="6478491" cy="4908550"/>
          </a:xfrm>
        </p:spPr>
      </p:pic>
    </p:spTree>
    <p:extLst>
      <p:ext uri="{BB962C8B-B14F-4D97-AF65-F5344CB8AC3E}">
        <p14:creationId xmlns:p14="http://schemas.microsoft.com/office/powerpoint/2010/main" val="346710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Design: Trigger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C6CC9517-5527-4EBC-A7A6-7CD3605F5D07}"/>
              </a:ext>
            </a:extLst>
          </p:cNvPr>
          <p:cNvSpPr txBox="1">
            <a:spLocks/>
          </p:cNvSpPr>
          <p:nvPr/>
        </p:nvSpPr>
        <p:spPr>
          <a:xfrm>
            <a:off x="338736" y="1242939"/>
            <a:ext cx="4882621" cy="4243461"/>
          </a:xfrm>
          <a:prstGeom prst="rect">
            <a:avLst/>
          </a:prstGeom>
        </p:spPr>
        <p:txBody>
          <a:bodyPr numCol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spcAft>
                <a:spcPts val="300"/>
              </a:spcAft>
            </a:pPr>
            <a:r>
              <a:rPr lang="en-US" sz="2000" b="0" dirty="0">
                <a:solidFill>
                  <a:schemeClr val="tx1"/>
                </a:solidFill>
              </a:rPr>
              <a:t>In </a:t>
            </a:r>
            <a:r>
              <a:rPr lang="en-US" sz="2000" dirty="0">
                <a:solidFill>
                  <a:schemeClr val="tx1"/>
                </a:solidFill>
              </a:rPr>
              <a:t>Donate</a:t>
            </a:r>
            <a:r>
              <a:rPr lang="en-US" sz="2000" b="0" dirty="0">
                <a:solidFill>
                  <a:schemeClr val="tx1"/>
                </a:solidFill>
              </a:rPr>
              <a:t> &amp; </a:t>
            </a:r>
            <a:r>
              <a:rPr lang="en-US" sz="2000" dirty="0">
                <a:solidFill>
                  <a:schemeClr val="tx1"/>
                </a:solidFill>
              </a:rPr>
              <a:t>Request</a:t>
            </a:r>
            <a:r>
              <a:rPr lang="en-US" sz="2000" b="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When a record is updated and its </a:t>
            </a:r>
            <a:r>
              <a:rPr lang="en-US" sz="2000" dirty="0">
                <a:solidFill>
                  <a:schemeClr val="tx1"/>
                </a:solidFill>
              </a:rPr>
              <a:t>Status</a:t>
            </a:r>
            <a:r>
              <a:rPr lang="en-US" sz="2000" b="0" dirty="0">
                <a:solidFill>
                  <a:schemeClr val="tx1"/>
                </a:solidFill>
              </a:rPr>
              <a:t> is not </a:t>
            </a:r>
            <a:r>
              <a:rPr lang="en-US" sz="2000" b="0" u="sng" dirty="0">
                <a:solidFill>
                  <a:schemeClr val="tx1"/>
                </a:solidFill>
              </a:rPr>
              <a:t>pending</a:t>
            </a:r>
            <a:r>
              <a:rPr lang="en-US" sz="2000" b="0" dirty="0">
                <a:solidFill>
                  <a:schemeClr val="tx1"/>
                </a:solidFill>
              </a:rPr>
              <a:t>, update </a:t>
            </a:r>
            <a:r>
              <a:rPr lang="en-US" sz="2000" dirty="0" err="1">
                <a:solidFill>
                  <a:schemeClr val="tx1"/>
                </a:solidFill>
              </a:rPr>
              <a:t>Censor_datetime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0" dirty="0">
                <a:solidFill>
                  <a:schemeClr val="tx1"/>
                </a:solidFill>
              </a:rPr>
              <a:t>as the current datetime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tx1"/>
              </a:solidFill>
            </a:endParaRPr>
          </a:p>
          <a:p>
            <a:pPr>
              <a:spcAft>
                <a:spcPts val="300"/>
              </a:spcAft>
            </a:pPr>
            <a:r>
              <a:rPr lang="en-US" sz="2000" b="0" dirty="0">
                <a:solidFill>
                  <a:schemeClr val="tx1"/>
                </a:solidFill>
              </a:rPr>
              <a:t>In </a:t>
            </a:r>
            <a:r>
              <a:rPr lang="en-US" sz="2000" dirty="0">
                <a:solidFill>
                  <a:schemeClr val="tx1"/>
                </a:solidFill>
              </a:rPr>
              <a:t>Receive</a:t>
            </a:r>
            <a:r>
              <a:rPr lang="en-US" sz="2000" b="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When a record is inserted into the table, update </a:t>
            </a:r>
            <a:r>
              <a:rPr lang="en-US" sz="2000" dirty="0" err="1">
                <a:solidFill>
                  <a:schemeClr val="tx1"/>
                </a:solidFill>
              </a:rPr>
              <a:t>Receive_date</a:t>
            </a:r>
            <a:r>
              <a:rPr lang="en-US" sz="2000" b="0" dirty="0">
                <a:solidFill>
                  <a:schemeClr val="tx1"/>
                </a:solidFill>
              </a:rPr>
              <a:t> as the current date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0">
                <a:solidFill>
                  <a:schemeClr val="tx1"/>
                </a:solidFill>
              </a:rPr>
              <a:t>Users-Request, Donate: 1-n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0">
                <a:solidFill>
                  <a:schemeClr val="tx1"/>
                </a:solidFill>
              </a:rPr>
              <a:t>Location-Request, Donate: 1-n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0">
                <a:solidFill>
                  <a:schemeClr val="tx1"/>
                </a:solidFill>
              </a:rPr>
              <a:t>Users-Receive:  1-n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0">
                <a:solidFill>
                  <a:schemeClr val="tx1"/>
                </a:solidFill>
              </a:rPr>
              <a:t>Receive–Gift: 1-n</a:t>
            </a:r>
            <a:endParaRPr lang="en-US" sz="2000" b="0" dirty="0">
              <a:solidFill>
                <a:schemeClr val="tx1"/>
              </a:solidFill>
            </a:endParaRPr>
          </a:p>
        </p:txBody>
      </p:sp>
      <p:pic>
        <p:nvPicPr>
          <p:cNvPr id="8" name="Content Placeholder 21">
            <a:extLst>
              <a:ext uri="{FF2B5EF4-FFF2-40B4-BE49-F238E27FC236}">
                <a16:creationId xmlns:a16="http://schemas.microsoft.com/office/drawing/2014/main" id="{66CA65FB-A5EF-401A-9C8E-D6C2285E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220" y="1058863"/>
            <a:ext cx="6478491" cy="49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3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1480</Words>
  <Application>Microsoft Office PowerPoint</Application>
  <PresentationFormat>Màn hình rộng</PresentationFormat>
  <Paragraphs>249</Paragraphs>
  <Slides>51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51</vt:i4>
      </vt:variant>
    </vt:vector>
  </HeadingPairs>
  <TitlesOfParts>
    <vt:vector size="56" baseType="lpstr">
      <vt:lpstr>Arial</vt:lpstr>
      <vt:lpstr>Calibri</vt:lpstr>
      <vt:lpstr>Consolas</vt:lpstr>
      <vt:lpstr>Lato</vt:lpstr>
      <vt:lpstr>Office Theme</vt:lpstr>
      <vt:lpstr>Bản trình bày PowerPoint</vt:lpstr>
      <vt:lpstr>Our Team</vt:lpstr>
      <vt:lpstr>Overview</vt:lpstr>
      <vt:lpstr>Organization</vt:lpstr>
      <vt:lpstr>Organization</vt:lpstr>
      <vt:lpstr>Organization</vt:lpstr>
      <vt:lpstr>Organization</vt:lpstr>
      <vt:lpstr>Database Design</vt:lpstr>
      <vt:lpstr>Database Design: Trigger</vt:lpstr>
      <vt:lpstr>Functionalities</vt:lpstr>
      <vt:lpstr>Result Web</vt:lpstr>
      <vt:lpstr>Architecture</vt:lpstr>
      <vt:lpstr>Result Web</vt:lpstr>
      <vt:lpstr>Result Web</vt:lpstr>
      <vt:lpstr>Result Web</vt:lpstr>
      <vt:lpstr>Result Web</vt:lpstr>
      <vt:lpstr>Result Web</vt:lpstr>
      <vt:lpstr>Result Web</vt:lpstr>
      <vt:lpstr>Result Web</vt:lpstr>
      <vt:lpstr>Result Web: Users View</vt:lpstr>
      <vt:lpstr>Result Web: Users View</vt:lpstr>
      <vt:lpstr>Result Web: Users View</vt:lpstr>
      <vt:lpstr>Result Web: Users View</vt:lpstr>
      <vt:lpstr>Result Web: Users View</vt:lpstr>
      <vt:lpstr>Result Web: Users View</vt:lpstr>
      <vt:lpstr>Result Web: Users View</vt:lpstr>
      <vt:lpstr>Result Web: Users View</vt:lpstr>
      <vt:lpstr>Result Web: Users View</vt:lpstr>
      <vt:lpstr>Result Web: Users View</vt:lpstr>
      <vt:lpstr>Result Web: Users View</vt:lpstr>
      <vt:lpstr>Result Web: Users View</vt:lpstr>
      <vt:lpstr>Result Web: Users View</vt:lpstr>
      <vt:lpstr>Result Web: Users View</vt:lpstr>
      <vt:lpstr>Result Web: Users View</vt:lpstr>
      <vt:lpstr>Result Web: Users View</vt:lpstr>
      <vt:lpstr>Result Web: Users View</vt:lpstr>
      <vt:lpstr>Result Web: Admin View</vt:lpstr>
      <vt:lpstr>Result Web: Admin View</vt:lpstr>
      <vt:lpstr>Result Web: Admin View</vt:lpstr>
      <vt:lpstr>Result Web: Admin View</vt:lpstr>
      <vt:lpstr>Result Web: Admin View</vt:lpstr>
      <vt:lpstr>Result Web: Admin View</vt:lpstr>
      <vt:lpstr>Result Web: Admin View</vt:lpstr>
      <vt:lpstr>Result Web: Admin View</vt:lpstr>
      <vt:lpstr>Result Web: Admin View</vt:lpstr>
      <vt:lpstr>Result Web: Admin View</vt:lpstr>
      <vt:lpstr>Result Web: Admin View</vt:lpstr>
      <vt:lpstr>Result Web: Admin View</vt:lpstr>
      <vt:lpstr>Result Web: Admin View</vt:lpstr>
      <vt:lpstr>Result Web: Admin View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Dinh Hong Phong 20215233</cp:lastModifiedBy>
  <cp:revision>299</cp:revision>
  <dcterms:created xsi:type="dcterms:W3CDTF">2021-05-28T04:32:29Z</dcterms:created>
  <dcterms:modified xsi:type="dcterms:W3CDTF">2023-02-25T07:00:08Z</dcterms:modified>
</cp:coreProperties>
</file>